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60" r:id="rId4"/>
    <p:sldId id="256" r:id="rId5"/>
    <p:sldId id="257" r:id="rId6"/>
    <p:sldId id="261" r:id="rId7"/>
    <p:sldId id="267" r:id="rId8"/>
    <p:sldId id="263" r:id="rId9"/>
    <p:sldId id="268" r:id="rId10"/>
    <p:sldId id="269" r:id="rId11"/>
    <p:sldId id="270" r:id="rId12"/>
    <p:sldId id="271" r:id="rId13"/>
    <p:sldId id="272" r:id="rId14"/>
    <p:sldId id="262" r:id="rId15"/>
    <p:sldId id="265" r:id="rId16"/>
    <p:sldId id="266" r:id="rId17"/>
    <p:sldId id="264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314BD8-6155-5254-E01C-7736D29358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22EB7C3-9B8E-3008-F312-D18404EC7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2DC663-9C9C-7A2F-21D4-ECF1552F7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3E378-5A7E-B94F-B79D-D8B7D28BBB2C}" type="datetimeFigureOut">
              <a:rPr kumimoji="1" lang="ko-KR" altLang="en-US" smtClean="0"/>
              <a:t>2023. 4. 3.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F2FFAD-A82E-9805-DCD4-90FA6917D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6B5EDC-1C90-721C-1308-6061470F3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7039B-3787-7546-A14E-9EE5221D9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94946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5879C1-46C7-6F3C-FF44-8D702A14C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DE05482-328B-6844-8DF6-66181D6FA0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F265FA-CE13-0A67-A58C-F61ACEBE4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3E378-5A7E-B94F-B79D-D8B7D28BBB2C}" type="datetimeFigureOut">
              <a:rPr kumimoji="1" lang="ko-KR" altLang="en-US" smtClean="0"/>
              <a:t>2023. 4. 3.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331837-75C1-0025-F776-3C07E2B20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6B8DC2-AD3D-FA31-79E8-4CCC2B98B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7039B-3787-7546-A14E-9EE5221D9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02416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20147B1-E48F-24A4-E93F-EB3531EDA1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750F658-2809-159B-DE93-0B9AACD561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5D4DE6-6C1D-33D3-0905-4C6D37848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3E378-5A7E-B94F-B79D-D8B7D28BBB2C}" type="datetimeFigureOut">
              <a:rPr kumimoji="1" lang="ko-KR" altLang="en-US" smtClean="0"/>
              <a:t>2023. 4. 3.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FD270C-A0CE-A8AC-25A8-932ED91AB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AA3E7A-5BC8-C871-FFEB-98F4F4C3B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7039B-3787-7546-A14E-9EE5221D9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33940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8799A6-1EF2-0BA5-F683-AB6F811C0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569761-5683-0819-D96C-AC2121F54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01884F-B43A-3CE5-5282-D4D2A97F0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3E378-5A7E-B94F-B79D-D8B7D28BBB2C}" type="datetimeFigureOut">
              <a:rPr kumimoji="1" lang="ko-KR" altLang="en-US" smtClean="0"/>
              <a:t>2023. 4. 3.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93952A-6061-25E3-9F0F-5A06483A4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0669B1-1925-9FDC-59AE-182BB7083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7039B-3787-7546-A14E-9EE5221D9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28421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957C58-4531-D2A0-381C-5729A86F2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D75E3A-D139-C80A-7126-19CCD4440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C9FD0B-6BF9-8638-1F26-BAD452103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3E378-5A7E-B94F-B79D-D8B7D28BBB2C}" type="datetimeFigureOut">
              <a:rPr kumimoji="1" lang="ko-KR" altLang="en-US" smtClean="0"/>
              <a:t>2023. 4. 3.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40AE1E-580B-9FD6-400A-5B3DCE567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C06111-1539-685E-7D5C-D3CE93165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7039B-3787-7546-A14E-9EE5221D9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56907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0EF2ED-F787-6125-BA66-6C3B3432E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9E6334-2B92-D608-C967-423070C5C7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A2B1A8C-2CBB-59AB-EBCC-7143EAFCA2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954A538-F4F0-6836-7DB0-D2CB95840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3E378-5A7E-B94F-B79D-D8B7D28BBB2C}" type="datetimeFigureOut">
              <a:rPr kumimoji="1" lang="ko-KR" altLang="en-US" smtClean="0"/>
              <a:t>2023. 4. 3.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F925DA-26B1-F33D-39C3-8A46053CF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0AD1901-BAAD-F65D-543A-66742DC04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7039B-3787-7546-A14E-9EE5221D9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7413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B09072-B347-8655-2234-26EA6A9F7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105E04-7582-6EEA-8363-4D55A94986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BE0FE3-70BC-6175-DC03-1F125B322C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798C9A4-E2BB-1563-89BD-FFD3FD7A35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60BD04B-DD14-0313-13D2-8DB175458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9CEDB3E-9019-07AA-9DCF-3068D0912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3E378-5A7E-B94F-B79D-D8B7D28BBB2C}" type="datetimeFigureOut">
              <a:rPr kumimoji="1" lang="ko-KR" altLang="en-US" smtClean="0"/>
              <a:t>2023. 4. 3.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051C70D-C014-5CD1-E9C1-D1B15D881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3F82C54-3B75-319A-8284-601FF5B13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7039B-3787-7546-A14E-9EE5221D9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57821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E489AD-D54E-14B4-2E3C-36BA8D858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7E88E24-893B-ACCA-AF92-6589FFEDF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3E378-5A7E-B94F-B79D-D8B7D28BBB2C}" type="datetimeFigureOut">
              <a:rPr kumimoji="1" lang="ko-KR" altLang="en-US" smtClean="0"/>
              <a:t>2023. 4. 3.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AEA64F6-5F24-C847-35C0-0D7FA98EF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6428E5F-CDD4-0926-B93E-EB1147914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7039B-3787-7546-A14E-9EE5221D9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51349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07CD87F-66D0-925E-8A0F-FB5799A47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3E378-5A7E-B94F-B79D-D8B7D28BBB2C}" type="datetimeFigureOut">
              <a:rPr kumimoji="1" lang="ko-KR" altLang="en-US" smtClean="0"/>
              <a:t>2023. 4. 3.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8FE9C1D-1F6A-12BD-8DF1-11D4A687C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E375D0F-DC19-F524-C44A-C8A44793D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7039B-3787-7546-A14E-9EE5221D9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08536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967D67-6040-2366-AC7F-8F7C414C0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958E30-B9FD-66E5-4275-F8E0852EB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4B104B3-7D4E-B92C-77B8-AFB13A0A7B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3AEE170-D784-EA5B-8DC5-CBF30507F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3E378-5A7E-B94F-B79D-D8B7D28BBB2C}" type="datetimeFigureOut">
              <a:rPr kumimoji="1" lang="ko-KR" altLang="en-US" smtClean="0"/>
              <a:t>2023. 4. 3.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C1D03F-2122-BB09-F88C-5359E0ACE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1F22683-9652-B47E-6AA0-5F9E1AE61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7039B-3787-7546-A14E-9EE5221D9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27589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3D76B2-BC44-1427-F288-27FCECCAB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6D411CD-8730-16B2-79CE-8FDDF70791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F36647-38D1-77C7-54C5-B77FB00544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EA43D1D-0A6B-5E3F-BE7F-875B15130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3E378-5A7E-B94F-B79D-D8B7D28BBB2C}" type="datetimeFigureOut">
              <a:rPr kumimoji="1" lang="ko-KR" altLang="en-US" smtClean="0"/>
              <a:t>2023. 4. 3.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3AD759-B417-9FFB-91FE-5A360BA1B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410FAC-1477-CE13-F237-318A2E04D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7039B-3787-7546-A14E-9EE5221D9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10501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E10927E-6ADF-8405-7D2F-B11FF90B1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6E1DCD9-559A-373A-E3B2-D5845D5A48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8ACF42-0820-347B-28ED-93A3272835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83E378-5A7E-B94F-B79D-D8B7D28BBB2C}" type="datetimeFigureOut">
              <a:rPr kumimoji="1" lang="ko-KR" altLang="en-US" smtClean="0"/>
              <a:t>2023. 4. 3.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09C2D1-2F22-8364-5AFB-4756FE1766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9BA315-2084-CA18-5B20-7A555219E9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7039B-3787-7546-A14E-9EE5221D9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38620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kWiCuklohdY" TargetMode="External"/><Relationship Id="rId2" Type="http://schemas.openxmlformats.org/officeDocument/2006/relationships/hyperlink" Target="https://docs.python.org/ko/3/tutorial/appetite.html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ikidocs.net/7021" TargetMode="Externa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ikidocs.net/7021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4FFEA60-30F2-DD53-F4E5-E5F017252941}"/>
              </a:ext>
            </a:extLst>
          </p:cNvPr>
          <p:cNvSpPr txBox="1"/>
          <p:nvPr/>
        </p:nvSpPr>
        <p:spPr>
          <a:xfrm>
            <a:off x="504496" y="483476"/>
            <a:ext cx="1107790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/>
              <a:t>1</a:t>
            </a:r>
            <a:r>
              <a:rPr kumimoji="1" lang="ko-KR" altLang="en-US" sz="2400" dirty="0"/>
              <a:t>강 </a:t>
            </a:r>
            <a:endParaRPr kumimoji="1" lang="en-US" altLang="ko-KR" sz="2400" dirty="0"/>
          </a:p>
          <a:p>
            <a:endParaRPr kumimoji="1" lang="en-US" altLang="ko-KR" sz="2400" dirty="0"/>
          </a:p>
          <a:p>
            <a:r>
              <a:rPr kumimoji="1" lang="ko-KR" altLang="en-US" sz="2400" dirty="0"/>
              <a:t>목차</a:t>
            </a:r>
            <a:endParaRPr kumimoji="1" lang="en-US" altLang="ko-KR" sz="2400" dirty="0"/>
          </a:p>
          <a:p>
            <a:pPr marL="342900" indent="-342900">
              <a:buAutoNum type="arabicPeriod"/>
            </a:pPr>
            <a:r>
              <a:rPr kumimoji="1" lang="en-US" altLang="ko-KR" sz="2400" dirty="0"/>
              <a:t>Linux </a:t>
            </a:r>
            <a:r>
              <a:rPr kumimoji="1" lang="ko-KR" altLang="en-US" sz="2400" dirty="0"/>
              <a:t>환경에서 </a:t>
            </a:r>
            <a:r>
              <a:rPr kumimoji="1" lang="en-US" altLang="ko-KR" sz="2400" dirty="0"/>
              <a:t>Python </a:t>
            </a:r>
            <a:r>
              <a:rPr kumimoji="1" lang="ko-KR" altLang="en-US" sz="2400" dirty="0"/>
              <a:t>실습 </a:t>
            </a:r>
            <a:r>
              <a:rPr kumimoji="1" lang="en-US" altLang="ko-KR" sz="2400" dirty="0"/>
              <a:t>(</a:t>
            </a:r>
            <a:r>
              <a:rPr kumimoji="1" lang="en" altLang="ko-KR" sz="2400" dirty="0">
                <a:hlinkClick r:id="rId2"/>
              </a:rPr>
              <a:t>https://docs.python.org/ko/3/tutorial/appetite.html</a:t>
            </a:r>
            <a:r>
              <a:rPr kumimoji="1" lang="en" altLang="ko-KR" sz="2400" dirty="0"/>
              <a:t>)</a:t>
            </a:r>
            <a:br>
              <a:rPr kumimoji="1" lang="en" altLang="ko-KR" sz="2400" dirty="0"/>
            </a:br>
            <a:r>
              <a:rPr kumimoji="1" lang="ko-KR" altLang="en-US" sz="2400" dirty="0" err="1"/>
              <a:t>추가연습예제</a:t>
            </a:r>
            <a:r>
              <a:rPr kumimoji="1" lang="en-US" altLang="ko-KR" sz="2400" dirty="0"/>
              <a:t>:</a:t>
            </a:r>
            <a:r>
              <a:rPr kumimoji="1" lang="ko-KR" altLang="en-US" sz="2400" dirty="0"/>
              <a:t> </a:t>
            </a:r>
            <a:r>
              <a:rPr kumimoji="1" lang="en" altLang="ko-KR" sz="2400" dirty="0"/>
              <a:t>https://</a:t>
            </a:r>
            <a:r>
              <a:rPr kumimoji="1" lang="en" altLang="ko-KR" sz="2400" dirty="0" err="1"/>
              <a:t>app.codility.com</a:t>
            </a:r>
            <a:r>
              <a:rPr kumimoji="1" lang="en" altLang="ko-KR" sz="2400" dirty="0"/>
              <a:t>/programmers/lessons/1-iterations/</a:t>
            </a:r>
            <a:br>
              <a:rPr kumimoji="1" lang="en" altLang="ko-KR" sz="2400" dirty="0"/>
            </a:br>
            <a:r>
              <a:rPr kumimoji="1" lang="ko-KR" altLang="en-US" sz="2400" dirty="0"/>
              <a:t>유튜브 </a:t>
            </a:r>
            <a:r>
              <a:rPr kumimoji="1" lang="en-US" altLang="ko-KR" sz="2400" dirty="0"/>
              <a:t>:</a:t>
            </a:r>
            <a:r>
              <a:rPr kumimoji="1" lang="ko-KR" altLang="en-US" sz="2400" dirty="0"/>
              <a:t> </a:t>
            </a:r>
            <a:r>
              <a:rPr kumimoji="1" lang="en" altLang="ko-KR" sz="2400" dirty="0">
                <a:hlinkClick r:id="rId3"/>
              </a:rPr>
              <a:t>https://youtu.be/kWiCuklohdY</a:t>
            </a:r>
            <a:endParaRPr kumimoji="1" lang="en" altLang="ko-KR" sz="2400" dirty="0"/>
          </a:p>
          <a:p>
            <a:pPr marL="342900" indent="-342900">
              <a:buAutoNum type="arabicPeriod"/>
            </a:pPr>
            <a:endParaRPr kumimoji="1" lang="en" altLang="ko-KR" sz="2400" dirty="0"/>
          </a:p>
          <a:p>
            <a:pPr marL="342900" indent="-342900">
              <a:buAutoNum type="arabicPeriod"/>
            </a:pPr>
            <a:r>
              <a:rPr kumimoji="1" lang="ko-KR" altLang="en-US" sz="2400" dirty="0"/>
              <a:t>프로그래밍 환경 </a:t>
            </a:r>
            <a:r>
              <a:rPr kumimoji="1" lang="en-US" altLang="ko-KR" sz="2400" dirty="0"/>
              <a:t>(</a:t>
            </a:r>
            <a:r>
              <a:rPr kumimoji="1" lang="ko-KR" altLang="en-US" sz="2400" dirty="0"/>
              <a:t> </a:t>
            </a:r>
            <a:r>
              <a:rPr kumimoji="1" lang="en-US" altLang="ko-KR" sz="2400" dirty="0" err="1"/>
              <a:t>pycharm</a:t>
            </a:r>
            <a:r>
              <a:rPr kumimoji="1" lang="en-US" altLang="ko-KR" sz="2400" dirty="0"/>
              <a:t>, git, </a:t>
            </a:r>
            <a:r>
              <a:rPr kumimoji="1" lang="en-US" altLang="ko-KR" sz="2400" dirty="0" err="1"/>
              <a:t>github</a:t>
            </a:r>
            <a:r>
              <a:rPr kumimoji="1" lang="en-US" altLang="ko-KR" sz="2400" dirty="0"/>
              <a:t> ) </a:t>
            </a:r>
            <a:r>
              <a:rPr kumimoji="1" lang="ko-KR" altLang="en-US" sz="2400" dirty="0"/>
              <a:t>및 </a:t>
            </a:r>
            <a:r>
              <a:rPr kumimoji="1" lang="en-US" altLang="ko-KR" sz="2400" dirty="0"/>
              <a:t>test, dev, operation</a:t>
            </a:r>
            <a:r>
              <a:rPr kumimoji="1" lang="ko-KR" altLang="en-US" sz="2400" dirty="0"/>
              <a:t> 이해</a:t>
            </a:r>
            <a:endParaRPr kumimoji="1" lang="en-US" altLang="ko-KR" sz="2400" dirty="0"/>
          </a:p>
          <a:p>
            <a:pPr marL="342900" indent="-342900">
              <a:buAutoNum type="arabicPeriod"/>
            </a:pPr>
            <a:r>
              <a:rPr kumimoji="1" lang="ko-KR" altLang="en-US" sz="2400" dirty="0"/>
              <a:t>개발환경 의사선택</a:t>
            </a:r>
            <a:endParaRPr kumimoji="1" lang="en-US" altLang="ko-KR" sz="2400" dirty="0"/>
          </a:p>
          <a:p>
            <a:pPr marL="342900" indent="-342900">
              <a:buAutoNum type="arabicPeriod"/>
            </a:pPr>
            <a:r>
              <a:rPr kumimoji="1" lang="ko-KR" altLang="en-US" sz="2400" dirty="0"/>
              <a:t>마무리 및 소통</a:t>
            </a:r>
          </a:p>
        </p:txBody>
      </p:sp>
    </p:spTree>
    <p:extLst>
      <p:ext uri="{BB962C8B-B14F-4D97-AF65-F5344CB8AC3E}">
        <p14:creationId xmlns:p14="http://schemas.microsoft.com/office/powerpoint/2010/main" val="3639400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4E9896-7C78-2FF8-154F-FC94F42CBB73}"/>
              </a:ext>
            </a:extLst>
          </p:cNvPr>
          <p:cNvSpPr txBox="1"/>
          <p:nvPr/>
        </p:nvSpPr>
        <p:spPr>
          <a:xfrm>
            <a:off x="903889" y="806697"/>
            <a:ext cx="6400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Helvetica Neue" panose="02000503000000020004" pitchFamily="2" charset="0"/>
              </a:rPr>
              <a:t>복습</a:t>
            </a:r>
            <a:endParaRPr lang="en" altLang="ko-KR" dirty="0">
              <a:effectLst/>
              <a:latin typeface="Helvetica Neue" panose="02000503000000020004" pitchFamily="2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B9C27C6-91E7-F01A-159B-C726934C3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889" y="1400947"/>
            <a:ext cx="63119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123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4E9896-7C78-2FF8-154F-FC94F42CBB73}"/>
              </a:ext>
            </a:extLst>
          </p:cNvPr>
          <p:cNvSpPr txBox="1"/>
          <p:nvPr/>
        </p:nvSpPr>
        <p:spPr>
          <a:xfrm>
            <a:off x="903889" y="806697"/>
            <a:ext cx="6400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Helvetica Neue" panose="02000503000000020004" pitchFamily="2" charset="0"/>
              </a:rPr>
              <a:t>복습</a:t>
            </a:r>
            <a:endParaRPr lang="en" altLang="ko-KR" dirty="0">
              <a:effectLst/>
              <a:latin typeface="Helvetica Neue" panose="02000503000000020004" pitchFamily="2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6E4F8E6-B63F-62E3-B993-649815714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990" y="1358581"/>
            <a:ext cx="10475722" cy="4115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62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4E9896-7C78-2FF8-154F-FC94F42CBB73}"/>
              </a:ext>
            </a:extLst>
          </p:cNvPr>
          <p:cNvSpPr txBox="1"/>
          <p:nvPr/>
        </p:nvSpPr>
        <p:spPr>
          <a:xfrm>
            <a:off x="903889" y="806697"/>
            <a:ext cx="6400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Helvetica Neue" panose="02000503000000020004" pitchFamily="2" charset="0"/>
              </a:rPr>
              <a:t>복습</a:t>
            </a:r>
            <a:endParaRPr lang="en" altLang="ko-KR" dirty="0">
              <a:effectLst/>
              <a:latin typeface="Helvetica Neue" panose="02000503000000020004" pitchFamily="2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216A23E-C3D1-3EC6-D4E1-8EF0AF5048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889" y="1346200"/>
            <a:ext cx="6134100" cy="20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8399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4E9896-7C78-2FF8-154F-FC94F42CBB73}"/>
              </a:ext>
            </a:extLst>
          </p:cNvPr>
          <p:cNvSpPr txBox="1"/>
          <p:nvPr/>
        </p:nvSpPr>
        <p:spPr>
          <a:xfrm>
            <a:off x="903889" y="806697"/>
            <a:ext cx="6400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Helvetica Neue" panose="02000503000000020004" pitchFamily="2" charset="0"/>
              </a:rPr>
              <a:t>복습</a:t>
            </a:r>
            <a:endParaRPr lang="en" altLang="ko-KR" dirty="0">
              <a:effectLst/>
              <a:latin typeface="Helvetica Neue" panose="02000503000000020004" pitchFamily="2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D16BE3E-427B-2273-9FE5-6102AAAF87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889" y="1312219"/>
            <a:ext cx="5943600" cy="302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2192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4E9896-7C78-2FF8-154F-FC94F42CBB73}"/>
              </a:ext>
            </a:extLst>
          </p:cNvPr>
          <p:cNvSpPr txBox="1"/>
          <p:nvPr/>
        </p:nvSpPr>
        <p:spPr>
          <a:xfrm>
            <a:off x="903889" y="806697"/>
            <a:ext cx="6400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dirty="0">
                <a:effectLst/>
                <a:latin typeface="Helvetica Neue" panose="02000503000000020004" pitchFamily="2" charset="0"/>
              </a:rPr>
              <a:t>Python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환경설정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(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https://</a:t>
            </a:r>
            <a:r>
              <a:rPr lang="en" altLang="ko-KR" dirty="0" err="1">
                <a:effectLst/>
                <a:latin typeface="Helvetica Neue" panose="02000503000000020004" pitchFamily="2" charset="0"/>
              </a:rPr>
              <a:t>nadocoding.tistory.com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/4),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예제풀이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(</a:t>
            </a:r>
            <a:r>
              <a:rPr lang="en" altLang="ko-KR" dirty="0">
                <a:solidFill>
                  <a:srgbClr val="DCA10D"/>
                </a:solidFill>
                <a:effectLst/>
                <a:latin typeface="Helvetica Neue" panose="02000503000000020004" pitchFamily="2" charset="0"/>
                <a:hlinkClick r:id="rId2"/>
              </a:rPr>
              <a:t>https://wikidocs.net/7021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),</a:t>
            </a:r>
          </a:p>
        </p:txBody>
      </p:sp>
    </p:spTree>
    <p:extLst>
      <p:ext uri="{BB962C8B-B14F-4D97-AF65-F5344CB8AC3E}">
        <p14:creationId xmlns:p14="http://schemas.microsoft.com/office/powerpoint/2010/main" val="9746490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2018E1B-E0B9-4440-AFF3-4112E50A27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4E9896-7C78-2FF8-154F-FC94F42CBB73}"/>
              </a:ext>
            </a:extLst>
          </p:cNvPr>
          <p:cNvSpPr txBox="1"/>
          <p:nvPr/>
        </p:nvSpPr>
        <p:spPr>
          <a:xfrm>
            <a:off x="838200" y="557190"/>
            <a:ext cx="10176641" cy="17655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5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우주선</a:t>
            </a:r>
            <a:r>
              <a:rPr lang="en-US" altLang="ko-KR" sz="5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,</a:t>
            </a:r>
            <a:r>
              <a:rPr lang="ko-KR" altLang="en-US" sz="5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비행기</a:t>
            </a:r>
            <a:r>
              <a:rPr lang="en-US" altLang="ko-KR" sz="5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,</a:t>
            </a:r>
            <a:r>
              <a:rPr lang="ko-KR" altLang="en-US" sz="5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기차의 특징을 프로그래밍 </a:t>
            </a:r>
            <a:r>
              <a:rPr lang="ko-KR" altLang="en-US" sz="52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할수</a:t>
            </a:r>
            <a:r>
              <a:rPr lang="en-US" altLang="ko-KR" sz="5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ko-KR" altLang="en-US" sz="5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있을까</a:t>
            </a:r>
            <a:r>
              <a:rPr lang="en-US" altLang="ko-KR" sz="5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?</a:t>
            </a:r>
            <a:endParaRPr lang="en-US" altLang="ko-KR" sz="5200" kern="1200" dirty="0">
              <a:solidFill>
                <a:schemeClr val="tx1"/>
              </a:solidFill>
              <a:effectLst/>
              <a:latin typeface="+mj-lt"/>
              <a:ea typeface="+mj-ea"/>
              <a:cs typeface="+mj-cs"/>
            </a:endParaRPr>
          </a:p>
        </p:txBody>
      </p:sp>
      <p:pic>
        <p:nvPicPr>
          <p:cNvPr id="4" name="그림 3" descr="하늘, 야외, 공장, 교통이(가) 표시된 사진&#10;&#10;자동 생성된 설명">
            <a:extLst>
              <a:ext uri="{FF2B5EF4-FFF2-40B4-BE49-F238E27FC236}">
                <a16:creationId xmlns:a16="http://schemas.microsoft.com/office/drawing/2014/main" id="{DB5304D3-3D3D-1006-57AD-7006C88E21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56" r="19112" b="3"/>
          <a:stretch/>
        </p:blipFill>
        <p:spPr>
          <a:xfrm>
            <a:off x="182787" y="2558694"/>
            <a:ext cx="2827865" cy="3731891"/>
          </a:xfrm>
          <a:prstGeom prst="rect">
            <a:avLst/>
          </a:prstGeom>
        </p:spPr>
      </p:pic>
      <p:pic>
        <p:nvPicPr>
          <p:cNvPr id="6" name="그림 5" descr="비행기, 하늘, 야외, 항공기이(가) 표시된 사진&#10;&#10;자동 생성된 설명">
            <a:extLst>
              <a:ext uri="{FF2B5EF4-FFF2-40B4-BE49-F238E27FC236}">
                <a16:creationId xmlns:a16="http://schemas.microsoft.com/office/drawing/2014/main" id="{420EEDE3-3711-06C8-EC1C-6C749D9D82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70" t="-969" r="48278" b="969"/>
          <a:stretch/>
        </p:blipFill>
        <p:spPr>
          <a:xfrm>
            <a:off x="3180760" y="2558694"/>
            <a:ext cx="2827865" cy="3731891"/>
          </a:xfrm>
          <a:prstGeom prst="rect">
            <a:avLst/>
          </a:prstGeom>
        </p:spPr>
      </p:pic>
      <p:pic>
        <p:nvPicPr>
          <p:cNvPr id="8" name="그림 7" descr="텍스트, 기차, 트랙, 잔디이(가) 표시된 사진&#10;&#10;자동 생성된 설명">
            <a:extLst>
              <a:ext uri="{FF2B5EF4-FFF2-40B4-BE49-F238E27FC236}">
                <a16:creationId xmlns:a16="http://schemas.microsoft.com/office/drawing/2014/main" id="{CE35C313-9172-167E-4074-E9BB04A342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147" r="23796" b="-2"/>
          <a:stretch/>
        </p:blipFill>
        <p:spPr>
          <a:xfrm>
            <a:off x="6178733" y="2558694"/>
            <a:ext cx="2827865" cy="3731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426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4E9896-7C78-2FF8-154F-FC94F42CBB73}"/>
              </a:ext>
            </a:extLst>
          </p:cNvPr>
          <p:cNvSpPr txBox="1"/>
          <p:nvPr/>
        </p:nvSpPr>
        <p:spPr>
          <a:xfrm>
            <a:off x="838200" y="557190"/>
            <a:ext cx="10176641" cy="17655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5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자동차가 추가 된다면</a:t>
            </a:r>
            <a:r>
              <a:rPr lang="en-US" altLang="ko-KR" sz="5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?</a:t>
            </a:r>
            <a:endParaRPr lang="en-US" altLang="ko-KR" sz="5200" kern="1200" dirty="0">
              <a:solidFill>
                <a:schemeClr val="tx1"/>
              </a:solidFill>
              <a:effectLst/>
              <a:latin typeface="+mj-lt"/>
              <a:ea typeface="+mj-ea"/>
              <a:cs typeface="+mj-cs"/>
            </a:endParaRPr>
          </a:p>
        </p:txBody>
      </p:sp>
      <p:pic>
        <p:nvPicPr>
          <p:cNvPr id="4" name="그림 3" descr="하늘, 야외, 공장, 교통이(가) 표시된 사진&#10;&#10;자동 생성된 설명">
            <a:extLst>
              <a:ext uri="{FF2B5EF4-FFF2-40B4-BE49-F238E27FC236}">
                <a16:creationId xmlns:a16="http://schemas.microsoft.com/office/drawing/2014/main" id="{DB5304D3-3D3D-1006-57AD-7006C88E21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56" r="19112" b="3"/>
          <a:stretch/>
        </p:blipFill>
        <p:spPr>
          <a:xfrm>
            <a:off x="182787" y="2558694"/>
            <a:ext cx="2827865" cy="3731891"/>
          </a:xfrm>
          <a:prstGeom prst="rect">
            <a:avLst/>
          </a:prstGeom>
        </p:spPr>
      </p:pic>
      <p:pic>
        <p:nvPicPr>
          <p:cNvPr id="6" name="그림 5" descr="비행기, 하늘, 야외, 항공기이(가) 표시된 사진&#10;&#10;자동 생성된 설명">
            <a:extLst>
              <a:ext uri="{FF2B5EF4-FFF2-40B4-BE49-F238E27FC236}">
                <a16:creationId xmlns:a16="http://schemas.microsoft.com/office/drawing/2014/main" id="{420EEDE3-3711-06C8-EC1C-6C749D9D82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70" t="-969" r="48278" b="969"/>
          <a:stretch/>
        </p:blipFill>
        <p:spPr>
          <a:xfrm>
            <a:off x="3180760" y="2558694"/>
            <a:ext cx="2827865" cy="3731891"/>
          </a:xfrm>
          <a:prstGeom prst="rect">
            <a:avLst/>
          </a:prstGeom>
        </p:spPr>
      </p:pic>
      <p:pic>
        <p:nvPicPr>
          <p:cNvPr id="8" name="그림 7" descr="텍스트, 기차, 트랙, 잔디이(가) 표시된 사진&#10;&#10;자동 생성된 설명">
            <a:extLst>
              <a:ext uri="{FF2B5EF4-FFF2-40B4-BE49-F238E27FC236}">
                <a16:creationId xmlns:a16="http://schemas.microsoft.com/office/drawing/2014/main" id="{CE35C313-9172-167E-4074-E9BB04A342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147" r="23796" b="-2"/>
          <a:stretch/>
        </p:blipFill>
        <p:spPr>
          <a:xfrm>
            <a:off x="6178733" y="2558694"/>
            <a:ext cx="2827865" cy="3731891"/>
          </a:xfrm>
          <a:prstGeom prst="rect">
            <a:avLst/>
          </a:prstGeom>
        </p:spPr>
      </p:pic>
      <p:pic>
        <p:nvPicPr>
          <p:cNvPr id="10" name="그림 9" descr="하늘, 도로, 야외, 산이(가) 표시된 사진&#10;&#10;자동 생성된 설명">
            <a:extLst>
              <a:ext uri="{FF2B5EF4-FFF2-40B4-BE49-F238E27FC236}">
                <a16:creationId xmlns:a16="http://schemas.microsoft.com/office/drawing/2014/main" id="{EEA4CCAC-AEA9-6FC2-D33B-742497B2B5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941" r="32320" b="-1"/>
          <a:stretch/>
        </p:blipFill>
        <p:spPr>
          <a:xfrm>
            <a:off x="9176706" y="2558694"/>
            <a:ext cx="2827865" cy="3731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8304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4E9896-7C78-2FF8-154F-FC94F42CBB73}"/>
              </a:ext>
            </a:extLst>
          </p:cNvPr>
          <p:cNvSpPr txBox="1"/>
          <p:nvPr/>
        </p:nvSpPr>
        <p:spPr>
          <a:xfrm>
            <a:off x="903889" y="806697"/>
            <a:ext cx="64008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b="1" i="0" dirty="0">
                <a:solidFill>
                  <a:srgbClr val="111111"/>
                </a:solidFill>
                <a:effectLst/>
                <a:latin typeface="roboto" panose="020F0502020204030204" pitchFamily="34" charset="0"/>
              </a:rPr>
              <a:t>ImageNet Large Scale Visual Recognition Challenge (ILSVRC)</a:t>
            </a:r>
            <a:endParaRPr lang="en-US" altLang="ko-KR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" altLang="ko-KR" sz="1800" dirty="0" err="1">
                <a:effectLst/>
                <a:latin typeface="Helvetica Neue" panose="02000503000000020004" pitchFamily="2" charset="0"/>
              </a:rPr>
              <a:t>Alexnet</a:t>
            </a:r>
            <a:r>
              <a:rPr lang="en" altLang="ko-KR" sz="1800" dirty="0">
                <a:latin typeface="Helvetica Neue" panose="02000503000000020004" pitchFamily="2" charset="0"/>
              </a:rPr>
              <a:t>(convolution)</a:t>
            </a:r>
            <a:r>
              <a:rPr lang="en" altLang="ko-KR" sz="1800" dirty="0">
                <a:effectLst/>
                <a:latin typeface="Helvetica Neue" panose="02000503000000020004" pitchFamily="2" charset="0"/>
              </a:rPr>
              <a:t>,</a:t>
            </a:r>
          </a:p>
          <a:p>
            <a:endParaRPr lang="en" altLang="ko-KR" sz="1800" dirty="0">
              <a:effectLst/>
              <a:latin typeface="Helvetica Neue" panose="02000503000000020004" pitchFamily="2" charset="0"/>
            </a:endParaRPr>
          </a:p>
          <a:p>
            <a:r>
              <a:rPr lang="en" altLang="ko-KR" sz="1800" dirty="0" err="1">
                <a:effectLst/>
                <a:latin typeface="Helvetica Neue" panose="02000503000000020004" pitchFamily="2" charset="0"/>
              </a:rPr>
              <a:t>Vggnet</a:t>
            </a:r>
            <a:r>
              <a:rPr lang="en-US" altLang="ko-KR" sz="1800" dirty="0">
                <a:effectLst/>
                <a:latin typeface="Helvetica Neue" panose="02000503000000020004" pitchFamily="2" charset="0"/>
              </a:rPr>
              <a:t>(</a:t>
            </a:r>
            <a:r>
              <a:rPr lang="en-US" altLang="ko-KR" sz="1800" dirty="0">
                <a:latin typeface="Helvetica Neue" panose="02000503000000020004" pitchFamily="2" charset="0"/>
              </a:rPr>
              <a:t>convolution with 3x3 filter</a:t>
            </a:r>
            <a:r>
              <a:rPr lang="en-US" altLang="ko-KR" sz="1800" dirty="0">
                <a:effectLst/>
                <a:latin typeface="Helvetica Neue" panose="02000503000000020004" pitchFamily="2" charset="0"/>
              </a:rPr>
              <a:t>)</a:t>
            </a:r>
            <a:r>
              <a:rPr lang="en" altLang="ko-KR" sz="1800" dirty="0">
                <a:effectLst/>
                <a:latin typeface="Helvetica Neue" panose="02000503000000020004" pitchFamily="2" charset="0"/>
              </a:rPr>
              <a:t>,</a:t>
            </a:r>
          </a:p>
          <a:p>
            <a:endParaRPr lang="en" altLang="ko-KR" sz="1800" dirty="0">
              <a:effectLst/>
              <a:latin typeface="Helvetica Neue" panose="02000503000000020004" pitchFamily="2" charset="0"/>
            </a:endParaRPr>
          </a:p>
          <a:p>
            <a:r>
              <a:rPr lang="en" altLang="ko-KR" sz="1800" dirty="0">
                <a:effectLst/>
                <a:latin typeface="Helvetica Neue" panose="02000503000000020004" pitchFamily="2" charset="0"/>
              </a:rPr>
              <a:t>resent(</a:t>
            </a:r>
            <a:r>
              <a:rPr lang="en" altLang="ko-KR" sz="1800" dirty="0" err="1">
                <a:effectLst/>
                <a:latin typeface="Helvetica Neue" panose="02000503000000020004" pitchFamily="2" charset="0"/>
              </a:rPr>
              <a:t>relu</a:t>
            </a:r>
            <a:r>
              <a:rPr lang="en" altLang="ko-KR" sz="1800" dirty="0">
                <a:effectLst/>
                <a:latin typeface="Helvetica Neue" panose="02000503000000020004" pitchFamily="2" charset="0"/>
              </a:rPr>
              <a:t>, gradient,),</a:t>
            </a:r>
          </a:p>
          <a:p>
            <a:endParaRPr lang="en" altLang="ko-KR" sz="1800" dirty="0">
              <a:effectLst/>
              <a:latin typeface="Helvetica Neue" panose="02000503000000020004" pitchFamily="2" charset="0"/>
            </a:endParaRPr>
          </a:p>
          <a:p>
            <a:r>
              <a:rPr lang="en" altLang="ko-KR" sz="1800" dirty="0" err="1">
                <a:effectLst/>
                <a:latin typeface="Helvetica Neue" panose="02000503000000020004" pitchFamily="2" charset="0"/>
              </a:rPr>
              <a:t>Xceptionnet</a:t>
            </a:r>
            <a:r>
              <a:rPr lang="en-US" altLang="ko-KR" sz="1800" dirty="0">
                <a:effectLst/>
                <a:latin typeface="Helvetica Neue" panose="02000503000000020004" pitchFamily="2" charset="0"/>
              </a:rPr>
              <a:t>(</a:t>
            </a:r>
            <a:r>
              <a:rPr lang="ko-KR" altLang="en-US" sz="1800" dirty="0">
                <a:effectLst/>
                <a:latin typeface="Helvetica Neue" panose="02000503000000020004" pitchFamily="2" charset="0"/>
              </a:rPr>
              <a:t>경량화</a:t>
            </a:r>
            <a:r>
              <a:rPr lang="en-US" altLang="ko-KR" sz="1800" dirty="0">
                <a:effectLst/>
                <a:latin typeface="Helvetica Neue" panose="02000503000000020004" pitchFamily="2" charset="0"/>
              </a:rPr>
              <a:t>)</a:t>
            </a:r>
            <a:r>
              <a:rPr lang="en" altLang="ko-KR" sz="1800" dirty="0">
                <a:effectLst/>
                <a:latin typeface="Helvetica Neue" panose="02000503000000020004" pitchFamily="2" charset="0"/>
              </a:rPr>
              <a:t>,</a:t>
            </a:r>
          </a:p>
          <a:p>
            <a:endParaRPr lang="en" altLang="ko-KR" sz="1800" dirty="0">
              <a:effectLst/>
              <a:latin typeface="Helvetica Neue" panose="02000503000000020004" pitchFamily="2" charset="0"/>
            </a:endParaRPr>
          </a:p>
          <a:p>
            <a:r>
              <a:rPr lang="en" altLang="ko-KR" sz="1800" dirty="0">
                <a:effectLst/>
                <a:latin typeface="Helvetica Neue" panose="02000503000000020004" pitchFamily="2" charset="0"/>
              </a:rPr>
              <a:t>Transformer</a:t>
            </a:r>
            <a:r>
              <a:rPr lang="en-US" altLang="ko-KR" sz="1800" dirty="0">
                <a:effectLst/>
                <a:latin typeface="Helvetica Neue" panose="02000503000000020004" pitchFamily="2" charset="0"/>
              </a:rPr>
              <a:t>(all you need is attention)</a:t>
            </a:r>
            <a:r>
              <a:rPr lang="en" altLang="ko-KR" sz="1800" dirty="0">
                <a:effectLst/>
                <a:latin typeface="Helvetica Neue" panose="02000503000000020004" pitchFamily="2" charset="0"/>
              </a:rPr>
              <a:t>,</a:t>
            </a:r>
          </a:p>
          <a:p>
            <a:endParaRPr lang="en" altLang="ko-KR" sz="1800" dirty="0">
              <a:effectLst/>
              <a:latin typeface="Helvetica Neue" panose="02000503000000020004" pitchFamily="2" charset="0"/>
            </a:endParaRPr>
          </a:p>
          <a:p>
            <a:r>
              <a:rPr lang="en" altLang="ko-KR" sz="1800" dirty="0">
                <a:effectLst/>
                <a:latin typeface="Helvetica Neue" panose="02000503000000020004" pitchFamily="2" charset="0"/>
              </a:rPr>
              <a:t>vision transformer()</a:t>
            </a:r>
          </a:p>
        </p:txBody>
      </p:sp>
    </p:spTree>
    <p:extLst>
      <p:ext uri="{BB962C8B-B14F-4D97-AF65-F5344CB8AC3E}">
        <p14:creationId xmlns:p14="http://schemas.microsoft.com/office/powerpoint/2010/main" val="4049210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E147D6-65FF-4835-0F27-2AFC9799657C}"/>
              </a:ext>
            </a:extLst>
          </p:cNvPr>
          <p:cNvSpPr txBox="1"/>
          <p:nvPr/>
        </p:nvSpPr>
        <p:spPr>
          <a:xfrm>
            <a:off x="777765" y="0"/>
            <a:ext cx="8744607" cy="8402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Python </a:t>
            </a:r>
            <a:r>
              <a:rPr kumimoji="1" lang="ko-KR" altLang="en-US" dirty="0"/>
              <a:t>프로그래밍 기본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변수 선언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데이터 타입 </a:t>
            </a:r>
            <a:r>
              <a:rPr kumimoji="1" lang="en-US" altLang="ko-KR" dirty="0"/>
              <a:t>number, string, list, tuple, dictionary</a:t>
            </a:r>
          </a:p>
          <a:p>
            <a:r>
              <a:rPr kumimoji="1" lang="en-US" altLang="ko-KR" dirty="0" err="1"/>
              <a:t>A_list</a:t>
            </a:r>
            <a:r>
              <a:rPr kumimoji="1" lang="en-US" altLang="ko-KR" dirty="0"/>
              <a:t> = [ horse, dog, rabbit ]</a:t>
            </a:r>
          </a:p>
          <a:p>
            <a:r>
              <a:rPr kumimoji="1" lang="en-US" altLang="ko-KR" dirty="0" err="1"/>
              <a:t>A_list</a:t>
            </a:r>
            <a:r>
              <a:rPr kumimoji="1" lang="en-US" altLang="ko-KR" dirty="0"/>
              <a:t>[0] -&gt; horse</a:t>
            </a:r>
          </a:p>
          <a:p>
            <a:r>
              <a:rPr kumimoji="1" lang="en-US" altLang="ko-KR" dirty="0" err="1"/>
              <a:t>A_list</a:t>
            </a:r>
            <a:r>
              <a:rPr kumimoji="1" lang="en-US" altLang="ko-KR" dirty="0"/>
              <a:t>[0] = horse</a:t>
            </a:r>
          </a:p>
          <a:p>
            <a:r>
              <a:rPr kumimoji="1" lang="en-US" altLang="ko-KR" dirty="0" err="1"/>
              <a:t>A_tuple</a:t>
            </a:r>
            <a:r>
              <a:rPr kumimoji="1" lang="en-US" altLang="ko-KR" dirty="0"/>
              <a:t> = ( cat, dog, rabbit )</a:t>
            </a:r>
          </a:p>
          <a:p>
            <a:r>
              <a:rPr kumimoji="1" lang="en-US" altLang="ko-KR" dirty="0" err="1"/>
              <a:t>A_tubple</a:t>
            </a:r>
            <a:r>
              <a:rPr kumimoji="1" lang="en-US" altLang="ko-KR" dirty="0"/>
              <a:t>[1] -&gt; cat</a:t>
            </a:r>
          </a:p>
          <a:p>
            <a:endParaRPr kumimoji="1" lang="en-US" altLang="ko-KR" dirty="0"/>
          </a:p>
          <a:p>
            <a:r>
              <a:rPr kumimoji="1" lang="en-US" altLang="ko-KR" dirty="0" err="1"/>
              <a:t>A_dict</a:t>
            </a:r>
            <a:r>
              <a:rPr kumimoji="1" lang="en-US" altLang="ko-KR" dirty="0"/>
              <a:t> = { ”</a:t>
            </a:r>
            <a:r>
              <a:rPr kumimoji="1" lang="en-US" altLang="ko-KR" dirty="0" err="1"/>
              <a:t>david</a:t>
            </a:r>
            <a:r>
              <a:rPr kumimoji="1" lang="en-US" altLang="ko-KR" dirty="0"/>
              <a:t>” : [horse, cat], “</a:t>
            </a:r>
            <a:r>
              <a:rPr kumimoji="1" lang="en-US" altLang="ko-KR" dirty="0" err="1"/>
              <a:t>jaepa</a:t>
            </a:r>
            <a:r>
              <a:rPr kumimoji="1" lang="en-US" altLang="ko-KR" dirty="0"/>
              <a:t>” : dog }</a:t>
            </a:r>
          </a:p>
          <a:p>
            <a:r>
              <a:rPr kumimoji="1" lang="en-US" altLang="ko-KR" dirty="0" err="1"/>
              <a:t>A_dict</a:t>
            </a:r>
            <a:r>
              <a:rPr kumimoji="1" lang="en-US" altLang="ko-KR" dirty="0"/>
              <a:t>[”</a:t>
            </a:r>
            <a:r>
              <a:rPr kumimoji="1" lang="en-US" altLang="ko-KR" dirty="0" err="1"/>
              <a:t>david</a:t>
            </a:r>
            <a:r>
              <a:rPr kumimoji="1" lang="en-US" altLang="ko-KR" dirty="0"/>
              <a:t>”] -&gt; horse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조건문 </a:t>
            </a:r>
            <a:r>
              <a:rPr kumimoji="1" lang="en-US" altLang="ko-KR" dirty="0"/>
              <a:t>if, </a:t>
            </a:r>
            <a:r>
              <a:rPr kumimoji="1" lang="en-US" altLang="ko-KR" dirty="0" err="1"/>
              <a:t>elif</a:t>
            </a:r>
            <a:r>
              <a:rPr kumimoji="1" lang="en-US" altLang="ko-KR" dirty="0"/>
              <a:t>, else</a:t>
            </a:r>
          </a:p>
          <a:p>
            <a:r>
              <a:rPr kumimoji="1" lang="en-US" altLang="ko-KR" dirty="0"/>
              <a:t>Condition = 2&gt;1 = true</a:t>
            </a:r>
          </a:p>
          <a:p>
            <a:r>
              <a:rPr kumimoji="1" lang="en-US" altLang="ko-KR" dirty="0"/>
              <a:t>Num = 2</a:t>
            </a:r>
          </a:p>
          <a:p>
            <a:r>
              <a:rPr kumimoji="1" lang="en-US" altLang="ko-KR" dirty="0"/>
              <a:t>If num ==1 :</a:t>
            </a:r>
          </a:p>
          <a:p>
            <a:r>
              <a:rPr kumimoji="1" lang="en-US" altLang="ko-KR" dirty="0"/>
              <a:t>	print(“hello”)</a:t>
            </a:r>
          </a:p>
          <a:p>
            <a:r>
              <a:rPr kumimoji="1" lang="en-US" altLang="ko-KR" dirty="0" err="1"/>
              <a:t>Elif</a:t>
            </a:r>
            <a:r>
              <a:rPr kumimoji="1" lang="en-US" altLang="ko-KR" dirty="0"/>
              <a:t> num ==2:</a:t>
            </a:r>
          </a:p>
          <a:p>
            <a:r>
              <a:rPr kumimoji="1" lang="en-US" altLang="ko-KR" dirty="0"/>
              <a:t>	print(“bye”)</a:t>
            </a:r>
          </a:p>
          <a:p>
            <a:r>
              <a:rPr kumimoji="1" lang="en-US" altLang="ko-KR" dirty="0"/>
              <a:t>Else:</a:t>
            </a:r>
          </a:p>
          <a:p>
            <a:r>
              <a:rPr kumimoji="1" lang="en-US" altLang="ko-KR" dirty="0"/>
              <a:t>	print(“mmm”)</a:t>
            </a:r>
          </a:p>
          <a:p>
            <a:endParaRPr kumimoji="1" lang="en-US" altLang="ko-KR" dirty="0"/>
          </a:p>
          <a:p>
            <a:r>
              <a:rPr kumimoji="1" lang="ko-KR" altLang="en-US" dirty="0" err="1"/>
              <a:t>루핑테크닝</a:t>
            </a:r>
            <a:r>
              <a:rPr kumimoji="1" lang="en-US" altLang="ko-KR" dirty="0"/>
              <a:t> for, while,</a:t>
            </a:r>
            <a:r>
              <a:rPr kumimoji="1" lang="ko-KR" altLang="en-US" dirty="0"/>
              <a:t> </a:t>
            </a:r>
            <a:r>
              <a:rPr kumimoji="1" lang="en-US" altLang="ko-KR" dirty="0"/>
              <a:t>continue,</a:t>
            </a:r>
            <a:r>
              <a:rPr kumimoji="1" lang="ko-KR" altLang="en-US" dirty="0"/>
              <a:t> </a:t>
            </a:r>
            <a:r>
              <a:rPr kumimoji="1" lang="en-US" altLang="ko-KR" dirty="0"/>
              <a:t>break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함수선언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Class</a:t>
            </a:r>
            <a:r>
              <a:rPr kumimoji="1" lang="ko-KR" altLang="en-US" dirty="0"/>
              <a:t>선언</a:t>
            </a:r>
            <a:endParaRPr kumimoji="1" lang="en-US" altLang="ko-KR" dirty="0"/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10785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E147D6-65FF-4835-0F27-2AFC9799657C}"/>
              </a:ext>
            </a:extLst>
          </p:cNvPr>
          <p:cNvSpPr txBox="1"/>
          <p:nvPr/>
        </p:nvSpPr>
        <p:spPr>
          <a:xfrm>
            <a:off x="777765" y="0"/>
            <a:ext cx="874460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Python </a:t>
            </a:r>
            <a:r>
              <a:rPr kumimoji="1" lang="ko-KR" altLang="en-US" dirty="0"/>
              <a:t>프로그래밍 기본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 err="1"/>
              <a:t>루핑테크닝</a:t>
            </a:r>
            <a:r>
              <a:rPr kumimoji="1" lang="en-US" altLang="ko-KR" dirty="0"/>
              <a:t> for, while,</a:t>
            </a:r>
            <a:r>
              <a:rPr kumimoji="1" lang="ko-KR" altLang="en-US" dirty="0"/>
              <a:t> </a:t>
            </a:r>
            <a:r>
              <a:rPr kumimoji="1" lang="en-US" altLang="ko-KR" dirty="0"/>
              <a:t>continue,</a:t>
            </a:r>
            <a:r>
              <a:rPr kumimoji="1" lang="ko-KR" altLang="en-US" dirty="0"/>
              <a:t> </a:t>
            </a:r>
            <a:r>
              <a:rPr kumimoji="1" lang="en-US" altLang="ko-KR" dirty="0"/>
              <a:t>break</a:t>
            </a:r>
          </a:p>
          <a:p>
            <a:r>
              <a:rPr kumimoji="1" lang="en-US" altLang="ko-KR" dirty="0"/>
              <a:t>A = [ horse, dog, rabbit ]</a:t>
            </a:r>
          </a:p>
          <a:p>
            <a:r>
              <a:rPr kumimoji="1" lang="en-US" altLang="ko-KR" dirty="0"/>
              <a:t>A[0] * 2, a[1] *2, a[2]*2</a:t>
            </a:r>
          </a:p>
          <a:p>
            <a:r>
              <a:rPr kumimoji="1" lang="en-US" altLang="ko-KR" dirty="0"/>
              <a:t>For id in A:</a:t>
            </a:r>
          </a:p>
          <a:p>
            <a:r>
              <a:rPr kumimoji="1" lang="en-US" altLang="ko-KR" dirty="0"/>
              <a:t>	print(id */% // ** 2)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함수선언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Class</a:t>
            </a:r>
            <a:r>
              <a:rPr kumimoji="1" lang="ko-KR" altLang="en-US" dirty="0"/>
              <a:t>선언</a:t>
            </a:r>
            <a:endParaRPr kumimoji="1" lang="en-US" altLang="ko-KR" dirty="0"/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11648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B0F060A-23D1-5F2B-1101-3CAF4FD42C86}"/>
              </a:ext>
            </a:extLst>
          </p:cNvPr>
          <p:cNvSpPr/>
          <p:nvPr/>
        </p:nvSpPr>
        <p:spPr>
          <a:xfrm>
            <a:off x="2857820" y="2465172"/>
            <a:ext cx="1631092" cy="96382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JX_code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D157675-9D7F-C01A-A832-814E1E89ECBF}"/>
              </a:ext>
            </a:extLst>
          </p:cNvPr>
          <p:cNvSpPr/>
          <p:nvPr/>
        </p:nvSpPr>
        <p:spPr>
          <a:xfrm>
            <a:off x="3205158" y="2127775"/>
            <a:ext cx="936415" cy="33739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github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7CB35EC-8E54-4879-A9A1-5205147535DF}"/>
              </a:ext>
            </a:extLst>
          </p:cNvPr>
          <p:cNvSpPr/>
          <p:nvPr/>
        </p:nvSpPr>
        <p:spPr>
          <a:xfrm>
            <a:off x="2857818" y="826551"/>
            <a:ext cx="1631092" cy="96382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Andy local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35902FA-FCD0-5178-7DAC-EE9893124138}"/>
              </a:ext>
            </a:extLst>
          </p:cNvPr>
          <p:cNvSpPr/>
          <p:nvPr/>
        </p:nvSpPr>
        <p:spPr>
          <a:xfrm>
            <a:off x="437209" y="896717"/>
            <a:ext cx="1631092" cy="96382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Jaepa</a:t>
            </a:r>
            <a:r>
              <a:rPr kumimoji="1" lang="en-US" altLang="ko-KR" dirty="0">
                <a:solidFill>
                  <a:schemeClr val="tx1"/>
                </a:solidFill>
              </a:rPr>
              <a:t> local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E2CD2F7-BC15-D1A9-CFDE-27B16103ED83}"/>
              </a:ext>
            </a:extLst>
          </p:cNvPr>
          <p:cNvSpPr/>
          <p:nvPr/>
        </p:nvSpPr>
        <p:spPr>
          <a:xfrm>
            <a:off x="437209" y="2465172"/>
            <a:ext cx="1631092" cy="96382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David local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AE9F87C-ABAF-1454-1152-9FAF4D72C5D2}"/>
              </a:ext>
            </a:extLst>
          </p:cNvPr>
          <p:cNvSpPr/>
          <p:nvPr/>
        </p:nvSpPr>
        <p:spPr>
          <a:xfrm>
            <a:off x="784547" y="559320"/>
            <a:ext cx="936415" cy="33739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git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0F3B3C1-8DF5-43FB-43D9-C3F998BB432F}"/>
              </a:ext>
            </a:extLst>
          </p:cNvPr>
          <p:cNvSpPr/>
          <p:nvPr/>
        </p:nvSpPr>
        <p:spPr>
          <a:xfrm>
            <a:off x="784546" y="2127775"/>
            <a:ext cx="936415" cy="33739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git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145EC83-5C73-8C8B-1F65-A14782B5658A}"/>
              </a:ext>
            </a:extLst>
          </p:cNvPr>
          <p:cNvSpPr/>
          <p:nvPr/>
        </p:nvSpPr>
        <p:spPr>
          <a:xfrm>
            <a:off x="3205157" y="1790378"/>
            <a:ext cx="936415" cy="33739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git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393D8938-2B54-B5E7-BB2D-D01A0790E30E}"/>
              </a:ext>
            </a:extLst>
          </p:cNvPr>
          <p:cNvCxnSpPr>
            <a:stCxn id="10" idx="3"/>
            <a:endCxn id="6" idx="1"/>
          </p:cNvCxnSpPr>
          <p:nvPr/>
        </p:nvCxnSpPr>
        <p:spPr>
          <a:xfrm>
            <a:off x="1720962" y="728019"/>
            <a:ext cx="1484196" cy="156845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F5A036E8-F24F-19C9-BB28-159C02E33585}"/>
              </a:ext>
            </a:extLst>
          </p:cNvPr>
          <p:cNvCxnSpPr>
            <a:cxnSpLocks/>
            <a:stCxn id="11" idx="3"/>
            <a:endCxn id="6" idx="1"/>
          </p:cNvCxnSpPr>
          <p:nvPr/>
        </p:nvCxnSpPr>
        <p:spPr>
          <a:xfrm>
            <a:off x="1720961" y="2296474"/>
            <a:ext cx="1484197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0C4E0F80-827F-7755-1B16-4680804931A4}"/>
              </a:ext>
            </a:extLst>
          </p:cNvPr>
          <p:cNvCxnSpPr/>
          <p:nvPr/>
        </p:nvCxnSpPr>
        <p:spPr>
          <a:xfrm flipH="1" flipV="1">
            <a:off x="1839310" y="651641"/>
            <a:ext cx="1365847" cy="147613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F0A7343C-5774-D6E8-DAFE-9E23600878F8}"/>
              </a:ext>
            </a:extLst>
          </p:cNvPr>
          <p:cNvCxnSpPr>
            <a:cxnSpLocks/>
          </p:cNvCxnSpPr>
          <p:nvPr/>
        </p:nvCxnSpPr>
        <p:spPr>
          <a:xfrm flipH="1">
            <a:off x="1719219" y="2196874"/>
            <a:ext cx="1444892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5C826A0-886A-2CFB-DAAF-5DF77A09A8CF}"/>
              </a:ext>
            </a:extLst>
          </p:cNvPr>
          <p:cNvSpPr/>
          <p:nvPr/>
        </p:nvSpPr>
        <p:spPr>
          <a:xfrm>
            <a:off x="5774439" y="821792"/>
            <a:ext cx="5156320" cy="260720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89399E39-7B02-7FB2-FED1-7F98125F52E5}"/>
              </a:ext>
            </a:extLst>
          </p:cNvPr>
          <p:cNvSpPr/>
          <p:nvPr/>
        </p:nvSpPr>
        <p:spPr>
          <a:xfrm>
            <a:off x="5992423" y="484395"/>
            <a:ext cx="1365847" cy="33739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Aws cloud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652DE39-17E3-1CF0-4154-7F4F69974A1A}"/>
              </a:ext>
            </a:extLst>
          </p:cNvPr>
          <p:cNvSpPr/>
          <p:nvPr/>
        </p:nvSpPr>
        <p:spPr>
          <a:xfrm>
            <a:off x="5992423" y="995249"/>
            <a:ext cx="1365847" cy="539261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test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28035AD-C430-8DB1-1741-040E7D7FF561}"/>
              </a:ext>
            </a:extLst>
          </p:cNvPr>
          <p:cNvSpPr/>
          <p:nvPr/>
        </p:nvSpPr>
        <p:spPr>
          <a:xfrm>
            <a:off x="6675346" y="1959076"/>
            <a:ext cx="1631092" cy="96382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dev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61F3AF31-0C60-A314-1E17-A6A734CF01C3}"/>
              </a:ext>
            </a:extLst>
          </p:cNvPr>
          <p:cNvSpPr/>
          <p:nvPr/>
        </p:nvSpPr>
        <p:spPr>
          <a:xfrm>
            <a:off x="8561704" y="995249"/>
            <a:ext cx="2314015" cy="2357551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42D69FFC-CA6C-117A-BB71-6DC64C64B9B8}"/>
              </a:ext>
            </a:extLst>
          </p:cNvPr>
          <p:cNvCxnSpPr>
            <a:cxnSpLocks/>
            <a:stCxn id="6" idx="3"/>
            <a:endCxn id="27" idx="1"/>
          </p:cNvCxnSpPr>
          <p:nvPr/>
        </p:nvCxnSpPr>
        <p:spPr>
          <a:xfrm>
            <a:off x="4141573" y="2296474"/>
            <a:ext cx="2533773" cy="144516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6A62CD75-BED5-B63C-994E-19CAFAB94351}"/>
              </a:ext>
            </a:extLst>
          </p:cNvPr>
          <p:cNvCxnSpPr>
            <a:cxnSpLocks/>
            <a:stCxn id="6" idx="3"/>
            <a:endCxn id="28" idx="1"/>
          </p:cNvCxnSpPr>
          <p:nvPr/>
        </p:nvCxnSpPr>
        <p:spPr>
          <a:xfrm flipV="1">
            <a:off x="4141573" y="2174025"/>
            <a:ext cx="4420131" cy="122449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D7E9C211-0880-A5A6-6AD3-69FA17B7FF98}"/>
              </a:ext>
            </a:extLst>
          </p:cNvPr>
          <p:cNvSpPr/>
          <p:nvPr/>
        </p:nvSpPr>
        <p:spPr>
          <a:xfrm>
            <a:off x="8561704" y="995249"/>
            <a:ext cx="1365847" cy="33739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operation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A25B546D-DDDF-AF89-1A54-5F04C3F533B3}"/>
              </a:ext>
            </a:extLst>
          </p:cNvPr>
          <p:cNvSpPr/>
          <p:nvPr/>
        </p:nvSpPr>
        <p:spPr>
          <a:xfrm>
            <a:off x="8903165" y="1460249"/>
            <a:ext cx="1670241" cy="1034925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Mother drone AI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8FA8BA3-0440-F98B-FEE0-28D4D618345A}"/>
              </a:ext>
            </a:extLst>
          </p:cNvPr>
          <p:cNvSpPr/>
          <p:nvPr/>
        </p:nvSpPr>
        <p:spPr>
          <a:xfrm>
            <a:off x="9743089" y="2681066"/>
            <a:ext cx="1132630" cy="577141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Child drone AI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1CA9CBA9-1D5F-774A-36FD-46750D69ABC1}"/>
              </a:ext>
            </a:extLst>
          </p:cNvPr>
          <p:cNvCxnSpPr>
            <a:cxnSpLocks/>
            <a:endCxn id="42" idx="1"/>
          </p:cNvCxnSpPr>
          <p:nvPr/>
        </p:nvCxnSpPr>
        <p:spPr>
          <a:xfrm>
            <a:off x="9154510" y="2465172"/>
            <a:ext cx="588579" cy="504465"/>
          </a:xfrm>
          <a:prstGeom prst="straightConnector1">
            <a:avLst/>
          </a:prstGeom>
          <a:ln w="28575">
            <a:solidFill>
              <a:srgbClr val="00206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CCC5CB2E-C31A-1930-D369-24875D10A1BE}"/>
              </a:ext>
            </a:extLst>
          </p:cNvPr>
          <p:cNvSpPr/>
          <p:nvPr/>
        </p:nvSpPr>
        <p:spPr>
          <a:xfrm>
            <a:off x="9342701" y="4493495"/>
            <a:ext cx="1631092" cy="96382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Mother drone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E632208-0387-2DDF-CD20-7DAF02DD957E}"/>
              </a:ext>
            </a:extLst>
          </p:cNvPr>
          <p:cNvSpPr/>
          <p:nvPr/>
        </p:nvSpPr>
        <p:spPr>
          <a:xfrm>
            <a:off x="1653887" y="4316950"/>
            <a:ext cx="1203931" cy="597180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Child drone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97B3217D-F91F-4D7C-648A-15D493338B30}"/>
              </a:ext>
            </a:extLst>
          </p:cNvPr>
          <p:cNvSpPr/>
          <p:nvPr/>
        </p:nvSpPr>
        <p:spPr>
          <a:xfrm>
            <a:off x="3560130" y="5593120"/>
            <a:ext cx="1162884" cy="57412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Child drone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9CE8D5F4-58A9-4993-F48F-0869EB8D4E99}"/>
              </a:ext>
            </a:extLst>
          </p:cNvPr>
          <p:cNvSpPr/>
          <p:nvPr/>
        </p:nvSpPr>
        <p:spPr>
          <a:xfrm>
            <a:off x="1124607" y="3926120"/>
            <a:ext cx="4649832" cy="2716418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5239444-78DF-69BE-5C3B-C2B7E38955E7}"/>
              </a:ext>
            </a:extLst>
          </p:cNvPr>
          <p:cNvSpPr/>
          <p:nvPr/>
        </p:nvSpPr>
        <p:spPr>
          <a:xfrm>
            <a:off x="1124607" y="3588721"/>
            <a:ext cx="1945557" cy="33739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Situation space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697E006C-9FBC-A5C9-18B2-8E62ED0CE4DE}"/>
              </a:ext>
            </a:extLst>
          </p:cNvPr>
          <p:cNvCxnSpPr>
            <a:cxnSpLocks/>
            <a:stCxn id="46" idx="3"/>
            <a:endCxn id="42" idx="2"/>
          </p:cNvCxnSpPr>
          <p:nvPr/>
        </p:nvCxnSpPr>
        <p:spPr>
          <a:xfrm flipV="1">
            <a:off x="2857818" y="3258207"/>
            <a:ext cx="7451586" cy="1357333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6F6C737A-12E1-54DB-F8AF-25FEE7AC50E8}"/>
              </a:ext>
            </a:extLst>
          </p:cNvPr>
          <p:cNvCxnSpPr>
            <a:cxnSpLocks/>
            <a:stCxn id="47" idx="3"/>
            <a:endCxn id="42" idx="2"/>
          </p:cNvCxnSpPr>
          <p:nvPr/>
        </p:nvCxnSpPr>
        <p:spPr>
          <a:xfrm flipV="1">
            <a:off x="4723014" y="3258207"/>
            <a:ext cx="5586390" cy="2621977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E79AA689-3F5B-D888-A28F-E2918D104AF9}"/>
              </a:ext>
            </a:extLst>
          </p:cNvPr>
          <p:cNvCxnSpPr>
            <a:cxnSpLocks/>
            <a:stCxn id="45" idx="0"/>
            <a:endCxn id="41" idx="2"/>
          </p:cNvCxnSpPr>
          <p:nvPr/>
        </p:nvCxnSpPr>
        <p:spPr>
          <a:xfrm flipH="1" flipV="1">
            <a:off x="9738286" y="2495174"/>
            <a:ext cx="419961" cy="1998321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64FFD2DE-D5A4-501B-CECC-DC293FC14841}"/>
              </a:ext>
            </a:extLst>
          </p:cNvPr>
          <p:cNvCxnSpPr>
            <a:cxnSpLocks/>
            <a:stCxn id="11" idx="3"/>
            <a:endCxn id="26" idx="1"/>
          </p:cNvCxnSpPr>
          <p:nvPr/>
        </p:nvCxnSpPr>
        <p:spPr>
          <a:xfrm flipV="1">
            <a:off x="1720961" y="1264880"/>
            <a:ext cx="4271462" cy="1031594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8639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4FE7F24-4FB3-16E2-C2A7-4DE030998CB2}"/>
              </a:ext>
            </a:extLst>
          </p:cNvPr>
          <p:cNvSpPr/>
          <p:nvPr/>
        </p:nvSpPr>
        <p:spPr>
          <a:xfrm>
            <a:off x="3488440" y="715694"/>
            <a:ext cx="1861325" cy="96382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Linux </a:t>
            </a:r>
            <a:r>
              <a:rPr kumimoji="1" lang="en-US" altLang="ko-KR" dirty="0" err="1">
                <a:solidFill>
                  <a:schemeClr val="tx1"/>
                </a:solidFill>
              </a:rPr>
              <a:t>os</a:t>
            </a:r>
            <a:endParaRPr kumimoji="1" lang="en-US" altLang="ko-KR" dirty="0">
              <a:solidFill>
                <a:schemeClr val="tx1"/>
              </a:solidFill>
            </a:endParaRPr>
          </a:p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CLI</a:t>
            </a:r>
          </a:p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Easy to Admin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784EA3C-60CD-08FA-08B7-FAACFCF3E4AD}"/>
              </a:ext>
            </a:extLst>
          </p:cNvPr>
          <p:cNvSpPr/>
          <p:nvPr/>
        </p:nvSpPr>
        <p:spPr>
          <a:xfrm>
            <a:off x="855599" y="720454"/>
            <a:ext cx="1631092" cy="96382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Window </a:t>
            </a:r>
            <a:r>
              <a:rPr kumimoji="1" lang="en-US" altLang="ko-KR" dirty="0" err="1">
                <a:solidFill>
                  <a:schemeClr val="tx1"/>
                </a:solidFill>
              </a:rPr>
              <a:t>os</a:t>
            </a:r>
            <a:endParaRPr kumimoji="1" lang="en-US" altLang="ko-KR" dirty="0">
              <a:solidFill>
                <a:schemeClr val="tx1"/>
              </a:solidFill>
            </a:endParaRPr>
          </a:p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GUI</a:t>
            </a:r>
          </a:p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Easy to use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86820B5-295D-CF6A-EAB7-FF43982A65B4}"/>
              </a:ext>
            </a:extLst>
          </p:cNvPr>
          <p:cNvSpPr/>
          <p:nvPr/>
        </p:nvSpPr>
        <p:spPr>
          <a:xfrm>
            <a:off x="3488440" y="2408357"/>
            <a:ext cx="1861325" cy="96382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Pycharm</a:t>
            </a:r>
            <a:endParaRPr kumimoji="1" lang="en-US" altLang="ko-KR" dirty="0">
              <a:solidFill>
                <a:schemeClr val="tx1"/>
              </a:solidFill>
            </a:endParaRPr>
          </a:p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Good to debug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9AE336D-9940-57D4-CE13-233C42765045}"/>
              </a:ext>
            </a:extLst>
          </p:cNvPr>
          <p:cNvSpPr/>
          <p:nvPr/>
        </p:nvSpPr>
        <p:spPr>
          <a:xfrm>
            <a:off x="855598" y="2413117"/>
            <a:ext cx="1799257" cy="96382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Visualcode</a:t>
            </a:r>
            <a:endParaRPr kumimoji="1" lang="en-US" altLang="ko-KR" dirty="0">
              <a:solidFill>
                <a:schemeClr val="tx1"/>
              </a:solidFill>
            </a:endParaRPr>
          </a:p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Free to remote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A95045B-56DB-9A52-EE33-1F8A0B6CDB1D}"/>
              </a:ext>
            </a:extLst>
          </p:cNvPr>
          <p:cNvSpPr/>
          <p:nvPr/>
        </p:nvSpPr>
        <p:spPr>
          <a:xfrm>
            <a:off x="820447" y="4105780"/>
            <a:ext cx="1631092" cy="96382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python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62D38A6-E33D-D4AC-64F0-B8000DCBE38A}"/>
              </a:ext>
            </a:extLst>
          </p:cNvPr>
          <p:cNvSpPr/>
          <p:nvPr/>
        </p:nvSpPr>
        <p:spPr>
          <a:xfrm>
            <a:off x="3488440" y="4105780"/>
            <a:ext cx="1631092" cy="96382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cpp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A303BD6-B2C4-7B72-F0DE-415A0E92FD8B}"/>
              </a:ext>
            </a:extLst>
          </p:cNvPr>
          <p:cNvSpPr/>
          <p:nvPr/>
        </p:nvSpPr>
        <p:spPr>
          <a:xfrm>
            <a:off x="6899047" y="715694"/>
            <a:ext cx="1631092" cy="96382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tensorflow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915DB9A-D9A7-9B30-5127-72F7F146FF8A}"/>
              </a:ext>
            </a:extLst>
          </p:cNvPr>
          <p:cNvSpPr/>
          <p:nvPr/>
        </p:nvSpPr>
        <p:spPr>
          <a:xfrm>
            <a:off x="9363723" y="715693"/>
            <a:ext cx="1631092" cy="96382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pytorch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DFF3B3E-B07D-F3D9-34FA-FA87C6FA5084}"/>
              </a:ext>
            </a:extLst>
          </p:cNvPr>
          <p:cNvSpPr/>
          <p:nvPr/>
        </p:nvSpPr>
        <p:spPr>
          <a:xfrm>
            <a:off x="6899047" y="2408356"/>
            <a:ext cx="1631092" cy="96382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LiDAR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9347E6D-5B78-F595-AD68-281EBB7AACDB}"/>
              </a:ext>
            </a:extLst>
          </p:cNvPr>
          <p:cNvSpPr/>
          <p:nvPr/>
        </p:nvSpPr>
        <p:spPr>
          <a:xfrm>
            <a:off x="9363723" y="2408355"/>
            <a:ext cx="1631092" cy="96382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Vision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7557C5D-E0DE-CF39-6B48-ABF35066DF2D}"/>
              </a:ext>
            </a:extLst>
          </p:cNvPr>
          <p:cNvSpPr/>
          <p:nvPr/>
        </p:nvSpPr>
        <p:spPr>
          <a:xfrm>
            <a:off x="6899047" y="4105780"/>
            <a:ext cx="1631092" cy="96382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Stereo vision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BAC4F80-020A-96B6-25B8-83C7B4F564F5}"/>
              </a:ext>
            </a:extLst>
          </p:cNvPr>
          <p:cNvSpPr/>
          <p:nvPr/>
        </p:nvSpPr>
        <p:spPr>
          <a:xfrm>
            <a:off x="9363723" y="4101017"/>
            <a:ext cx="1631092" cy="963827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Mono vision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4632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4FFEA60-30F2-DD53-F4E5-E5F017252941}"/>
              </a:ext>
            </a:extLst>
          </p:cNvPr>
          <p:cNvSpPr txBox="1"/>
          <p:nvPr/>
        </p:nvSpPr>
        <p:spPr>
          <a:xfrm>
            <a:off x="504496" y="483476"/>
            <a:ext cx="11077904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/>
              <a:t>2</a:t>
            </a:r>
            <a:r>
              <a:rPr kumimoji="1" lang="ko-KR" altLang="en-US" sz="2400" dirty="0"/>
              <a:t>강 </a:t>
            </a:r>
            <a:endParaRPr kumimoji="1" lang="en-US" altLang="ko-KR" sz="2400" dirty="0"/>
          </a:p>
          <a:p>
            <a:endParaRPr kumimoji="1" lang="en-US" altLang="ko-KR" sz="2400" dirty="0"/>
          </a:p>
          <a:p>
            <a:r>
              <a:rPr kumimoji="1" lang="ko-KR" altLang="en-US" sz="2400" dirty="0"/>
              <a:t>목차</a:t>
            </a:r>
            <a:endParaRPr kumimoji="1" lang="en-US" altLang="ko-KR" sz="2400" dirty="0"/>
          </a:p>
          <a:p>
            <a:r>
              <a:rPr kumimoji="1" lang="en-US" altLang="ko-KR" sz="2400" dirty="0"/>
              <a:t>0.</a:t>
            </a:r>
            <a:r>
              <a:rPr kumimoji="1" lang="ko-KR" altLang="en-US" sz="2400" dirty="0"/>
              <a:t> 복습 및 </a:t>
            </a:r>
            <a:r>
              <a:rPr kumimoji="1" lang="ko-KR" altLang="en-US" sz="2400" dirty="0" err="1"/>
              <a:t>신기한것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(bin</a:t>
            </a:r>
            <a:r>
              <a:rPr kumimoji="1" lang="ko-KR" altLang="en-US" sz="2400" dirty="0"/>
              <a:t>파일</a:t>
            </a:r>
            <a:r>
              <a:rPr kumimoji="1" lang="en-US" altLang="ko-KR" sz="2400" dirty="0"/>
              <a:t>(cat),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rm –rf * )</a:t>
            </a:r>
          </a:p>
          <a:p>
            <a:pPr marL="342900" indent="-342900">
              <a:buAutoNum type="arabicPeriod"/>
            </a:pPr>
            <a:endParaRPr kumimoji="1" lang="en" altLang="ko-KR" sz="2400" dirty="0"/>
          </a:p>
          <a:p>
            <a:r>
              <a:rPr lang="en-US" altLang="ko-KR" sz="2400" dirty="0">
                <a:effectLst/>
                <a:latin typeface="Helvetica Neue" panose="02000503000000020004" pitchFamily="2" charset="0"/>
              </a:rPr>
              <a:t>1.</a:t>
            </a:r>
            <a:r>
              <a:rPr lang="ko-KR" altLang="en-US" sz="2400" dirty="0">
                <a:effectLst/>
                <a:latin typeface="Helvetica Neue" panose="02000503000000020004" pitchFamily="2" charset="0"/>
              </a:rPr>
              <a:t> </a:t>
            </a:r>
            <a:r>
              <a:rPr lang="en" altLang="ko-KR" sz="2400" dirty="0">
                <a:effectLst/>
                <a:latin typeface="Helvetica Neue" panose="02000503000000020004" pitchFamily="2" charset="0"/>
              </a:rPr>
              <a:t>Git </a:t>
            </a:r>
            <a:r>
              <a:rPr lang="ko-KR" altLang="en-US" sz="2400" dirty="0" err="1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설치및</a:t>
            </a:r>
            <a:r>
              <a:rPr lang="ko-KR" altLang="en-US" sz="24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24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활용</a:t>
            </a:r>
            <a:endParaRPr lang="en-US" altLang="ko-KR" sz="2400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sz="24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en-US" altLang="ko-KR" sz="2400" dirty="0"/>
              <a:t>2.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Python </a:t>
            </a:r>
            <a:r>
              <a:rPr kumimoji="1" lang="ko-KR" altLang="en-US" sz="2400" dirty="0"/>
              <a:t>환경구성</a:t>
            </a:r>
            <a:r>
              <a:rPr lang="en-US" altLang="ko-KR" sz="2400" dirty="0">
                <a:effectLst/>
                <a:latin typeface="Helvetica Neue" panose="02000503000000020004" pitchFamily="2" charset="0"/>
              </a:rPr>
              <a:t>(</a:t>
            </a:r>
            <a:r>
              <a:rPr lang="en" altLang="ko-KR" sz="2400" dirty="0">
                <a:effectLst/>
                <a:latin typeface="Helvetica Neue" panose="02000503000000020004" pitchFamily="2" charset="0"/>
              </a:rPr>
              <a:t>https://</a:t>
            </a:r>
            <a:r>
              <a:rPr lang="en" altLang="ko-KR" sz="2400" dirty="0" err="1">
                <a:effectLst/>
                <a:latin typeface="Helvetica Neue" panose="02000503000000020004" pitchFamily="2" charset="0"/>
              </a:rPr>
              <a:t>nadocoding.tistory.com</a:t>
            </a:r>
            <a:r>
              <a:rPr lang="en" altLang="ko-KR" sz="2400" dirty="0">
                <a:effectLst/>
                <a:latin typeface="Helvetica Neue" panose="02000503000000020004" pitchFamily="2" charset="0"/>
              </a:rPr>
              <a:t>/4), </a:t>
            </a:r>
            <a:r>
              <a:rPr lang="ko-KR" altLang="en-US" sz="24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예제풀이</a:t>
            </a:r>
            <a:r>
              <a:rPr lang="en-US" altLang="ko-KR" sz="2400" dirty="0">
                <a:effectLst/>
                <a:latin typeface="Helvetica Neue" panose="02000503000000020004" pitchFamily="2" charset="0"/>
              </a:rPr>
              <a:t>(</a:t>
            </a:r>
            <a:r>
              <a:rPr lang="en" altLang="ko-KR" sz="2400" dirty="0">
                <a:solidFill>
                  <a:srgbClr val="DCA10D"/>
                </a:solidFill>
                <a:effectLst/>
                <a:latin typeface="Helvetica Neue" panose="02000503000000020004" pitchFamily="2" charset="0"/>
                <a:hlinkClick r:id="rId2"/>
              </a:rPr>
              <a:t>https://wikidocs.net/7021</a:t>
            </a:r>
            <a:r>
              <a:rPr lang="en-US" altLang="ko-KR" sz="2400" dirty="0">
                <a:solidFill>
                  <a:srgbClr val="DCA10D"/>
                </a:solidFill>
                <a:effectLst/>
                <a:latin typeface="Helvetica Neue" panose="02000503000000020004" pitchFamily="2" charset="0"/>
              </a:rPr>
              <a:t>)</a:t>
            </a:r>
            <a:endParaRPr lang="en" altLang="ko-KR" sz="2400" dirty="0">
              <a:effectLst/>
              <a:latin typeface="Helvetica Neue" panose="02000503000000020004" pitchFamily="2" charset="0"/>
            </a:endParaRPr>
          </a:p>
          <a:p>
            <a:endParaRPr lang="en-US" altLang="ko-KR" sz="2400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2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3.</a:t>
            </a:r>
            <a:r>
              <a:rPr lang="ko-KR" altLang="en-US" sz="2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en-US" altLang="ko-KR" sz="2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deep learning</a:t>
            </a:r>
            <a:r>
              <a:rPr lang="ko-KR" altLang="en-US" sz="2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의 기술 흐름</a:t>
            </a:r>
            <a:r>
              <a:rPr lang="en-US" altLang="ko-KR" sz="2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lang="ko-KR" altLang="en-US" sz="2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en-US" altLang="ko-KR" sz="2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papers with code -&gt; </a:t>
            </a:r>
            <a:r>
              <a:rPr lang="en-US" altLang="ko-KR" sz="24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sota</a:t>
            </a:r>
            <a:r>
              <a:rPr lang="en-US" altLang="ko-KR" sz="2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( state of the art ) </a:t>
            </a:r>
          </a:p>
          <a:p>
            <a:r>
              <a:rPr lang="en-US" altLang="ko-KR" sz="24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-</a:t>
            </a:r>
            <a:r>
              <a:rPr lang="en" altLang="ko-KR" sz="2400" dirty="0" err="1">
                <a:effectLst/>
                <a:latin typeface="Helvetica Neue" panose="02000503000000020004" pitchFamily="2" charset="0"/>
              </a:rPr>
              <a:t>Alexnet</a:t>
            </a:r>
            <a:r>
              <a:rPr lang="en" altLang="ko-KR" sz="2400" dirty="0">
                <a:latin typeface="Helvetica Neue" panose="02000503000000020004" pitchFamily="2" charset="0"/>
              </a:rPr>
              <a:t>(convolution)</a:t>
            </a:r>
            <a:r>
              <a:rPr lang="en" altLang="ko-KR" sz="2400" dirty="0">
                <a:effectLst/>
                <a:latin typeface="Helvetica Neue" panose="02000503000000020004" pitchFamily="2" charset="0"/>
              </a:rPr>
              <a:t>,</a:t>
            </a:r>
          </a:p>
          <a:p>
            <a:r>
              <a:rPr lang="en" altLang="ko-KR" sz="2400" dirty="0" err="1">
                <a:effectLst/>
                <a:latin typeface="Helvetica Neue" panose="02000503000000020004" pitchFamily="2" charset="0"/>
              </a:rPr>
              <a:t>Vggnet</a:t>
            </a:r>
            <a:r>
              <a:rPr lang="en-US" altLang="ko-KR" sz="2400" dirty="0">
                <a:effectLst/>
                <a:latin typeface="Helvetica Neue" panose="02000503000000020004" pitchFamily="2" charset="0"/>
              </a:rPr>
              <a:t>(</a:t>
            </a:r>
            <a:r>
              <a:rPr lang="en-US" altLang="ko-KR" sz="2400" dirty="0">
                <a:latin typeface="Helvetica Neue" panose="02000503000000020004" pitchFamily="2" charset="0"/>
              </a:rPr>
              <a:t>convolution with 3x3 filter</a:t>
            </a:r>
            <a:r>
              <a:rPr lang="en-US" altLang="ko-KR" sz="2400" dirty="0">
                <a:effectLst/>
                <a:latin typeface="Helvetica Neue" panose="02000503000000020004" pitchFamily="2" charset="0"/>
              </a:rPr>
              <a:t>)</a:t>
            </a:r>
            <a:r>
              <a:rPr lang="en" altLang="ko-KR" sz="2400" dirty="0">
                <a:effectLst/>
                <a:latin typeface="Helvetica Neue" panose="02000503000000020004" pitchFamily="2" charset="0"/>
              </a:rPr>
              <a:t>,</a:t>
            </a:r>
          </a:p>
          <a:p>
            <a:r>
              <a:rPr lang="en" altLang="ko-KR" sz="2400" dirty="0">
                <a:effectLst/>
                <a:latin typeface="Helvetica Neue" panose="02000503000000020004" pitchFamily="2" charset="0"/>
              </a:rPr>
              <a:t>resent(</a:t>
            </a:r>
            <a:r>
              <a:rPr lang="en" altLang="ko-KR" sz="2400" dirty="0" err="1">
                <a:effectLst/>
                <a:latin typeface="Helvetica Neue" panose="02000503000000020004" pitchFamily="2" charset="0"/>
              </a:rPr>
              <a:t>relu</a:t>
            </a:r>
            <a:r>
              <a:rPr lang="en" altLang="ko-KR" sz="2400" dirty="0">
                <a:effectLst/>
                <a:latin typeface="Helvetica Neue" panose="02000503000000020004" pitchFamily="2" charset="0"/>
              </a:rPr>
              <a:t>, gradient,),</a:t>
            </a:r>
          </a:p>
          <a:p>
            <a:r>
              <a:rPr lang="en" altLang="ko-KR" sz="2400" dirty="0" err="1">
                <a:effectLst/>
                <a:latin typeface="Helvetica Neue" panose="02000503000000020004" pitchFamily="2" charset="0"/>
              </a:rPr>
              <a:t>Xceptionnet</a:t>
            </a:r>
            <a:r>
              <a:rPr lang="en-US" altLang="ko-KR" sz="2400" dirty="0">
                <a:effectLst/>
                <a:latin typeface="Helvetica Neue" panose="02000503000000020004" pitchFamily="2" charset="0"/>
              </a:rPr>
              <a:t>(</a:t>
            </a:r>
            <a:r>
              <a:rPr lang="ko-KR" altLang="en-US" sz="2400" dirty="0">
                <a:effectLst/>
                <a:latin typeface="Helvetica Neue" panose="02000503000000020004" pitchFamily="2" charset="0"/>
              </a:rPr>
              <a:t>경량화</a:t>
            </a:r>
            <a:r>
              <a:rPr lang="en-US" altLang="ko-KR" sz="2400" dirty="0">
                <a:effectLst/>
                <a:latin typeface="Helvetica Neue" panose="02000503000000020004" pitchFamily="2" charset="0"/>
              </a:rPr>
              <a:t>)</a:t>
            </a:r>
            <a:r>
              <a:rPr lang="en" altLang="ko-KR" sz="2400" dirty="0">
                <a:effectLst/>
                <a:latin typeface="Helvetica Neue" panose="02000503000000020004" pitchFamily="2" charset="0"/>
              </a:rPr>
              <a:t>,</a:t>
            </a:r>
          </a:p>
          <a:p>
            <a:r>
              <a:rPr lang="en" altLang="ko-KR" sz="2400" dirty="0">
                <a:effectLst/>
                <a:latin typeface="Helvetica Neue" panose="02000503000000020004" pitchFamily="2" charset="0"/>
              </a:rPr>
              <a:t>Transformer</a:t>
            </a:r>
            <a:r>
              <a:rPr lang="en-US" altLang="ko-KR" sz="2400" dirty="0">
                <a:effectLst/>
                <a:latin typeface="Helvetica Neue" panose="02000503000000020004" pitchFamily="2" charset="0"/>
              </a:rPr>
              <a:t>(all you need is attention)</a:t>
            </a:r>
            <a:r>
              <a:rPr lang="en" altLang="ko-KR" sz="2400" dirty="0">
                <a:effectLst/>
                <a:latin typeface="Helvetica Neue" panose="02000503000000020004" pitchFamily="2" charset="0"/>
              </a:rPr>
              <a:t>,</a:t>
            </a:r>
          </a:p>
          <a:p>
            <a:r>
              <a:rPr lang="en" altLang="ko-KR" sz="2400" dirty="0">
                <a:effectLst/>
                <a:latin typeface="Helvetica Neue" panose="02000503000000020004" pitchFamily="2" charset="0"/>
              </a:rPr>
              <a:t>vision transformer()</a:t>
            </a:r>
          </a:p>
        </p:txBody>
      </p:sp>
    </p:spTree>
    <p:extLst>
      <p:ext uri="{BB962C8B-B14F-4D97-AF65-F5344CB8AC3E}">
        <p14:creationId xmlns:p14="http://schemas.microsoft.com/office/powerpoint/2010/main" val="4176138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4E9896-7C78-2FF8-154F-FC94F42CBB73}"/>
              </a:ext>
            </a:extLst>
          </p:cNvPr>
          <p:cNvSpPr txBox="1"/>
          <p:nvPr/>
        </p:nvSpPr>
        <p:spPr>
          <a:xfrm>
            <a:off x="903889" y="806697"/>
            <a:ext cx="64008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Helvetica Neue" panose="02000503000000020004" pitchFamily="2" charset="0"/>
              </a:rPr>
              <a:t>Git </a:t>
            </a:r>
            <a:r>
              <a:rPr lang="ko-KR" altLang="en-US" dirty="0">
                <a:latin typeface="Helvetica Neue" panose="02000503000000020004" pitchFamily="2" charset="0"/>
              </a:rPr>
              <a:t>회원가입</a:t>
            </a:r>
            <a:endParaRPr lang="en-US" altLang="ko-KR" dirty="0">
              <a:latin typeface="Helvetica Neue" panose="02000503000000020004" pitchFamily="2" charset="0"/>
            </a:endParaRPr>
          </a:p>
          <a:p>
            <a:endParaRPr lang="en-US" altLang="ko-KR" dirty="0">
              <a:latin typeface="Helvetica Neue" panose="02000503000000020004" pitchFamily="2" charset="0"/>
            </a:endParaRPr>
          </a:p>
          <a:p>
            <a:r>
              <a:rPr lang="ko-KR" altLang="en-US" dirty="0" err="1">
                <a:latin typeface="Helvetica Neue" panose="02000503000000020004" pitchFamily="2" charset="0"/>
              </a:rPr>
              <a:t>레포지터리</a:t>
            </a:r>
            <a:r>
              <a:rPr lang="ko-KR" altLang="en-US" dirty="0">
                <a:latin typeface="Helvetica Neue" panose="02000503000000020004" pitchFamily="2" charset="0"/>
              </a:rPr>
              <a:t> 생성 </a:t>
            </a:r>
            <a:endParaRPr lang="en-US" altLang="ko-KR" dirty="0">
              <a:latin typeface="Helvetica Neue" panose="02000503000000020004" pitchFamily="2" charset="0"/>
            </a:endParaRPr>
          </a:p>
          <a:p>
            <a:endParaRPr lang="en-US" altLang="ko-KR" dirty="0">
              <a:latin typeface="Helvetica Neue" panose="02000503000000020004" pitchFamily="2" charset="0"/>
            </a:endParaRPr>
          </a:p>
          <a:p>
            <a:r>
              <a:rPr lang="en-US" altLang="ko-KR" dirty="0">
                <a:latin typeface="Helvetica Neue" panose="02000503000000020004" pitchFamily="2" charset="0"/>
              </a:rPr>
              <a:t>Python </a:t>
            </a:r>
            <a:r>
              <a:rPr lang="ko-KR" altLang="en-US" dirty="0">
                <a:latin typeface="Helvetica Neue" panose="02000503000000020004" pitchFamily="2" charset="0"/>
              </a:rPr>
              <a:t> 설치</a:t>
            </a:r>
            <a:endParaRPr lang="en-US" altLang="ko-KR" dirty="0">
              <a:latin typeface="Helvetica Neue" panose="02000503000000020004" pitchFamily="2" charset="0"/>
            </a:endParaRPr>
          </a:p>
          <a:p>
            <a:endParaRPr lang="en-US" altLang="ko-KR" dirty="0">
              <a:latin typeface="Helvetica Neue" panose="02000503000000020004" pitchFamily="2" charset="0"/>
            </a:endParaRPr>
          </a:p>
          <a:p>
            <a:r>
              <a:rPr lang="en-US" altLang="ko-KR" dirty="0">
                <a:latin typeface="Helvetica Neue" panose="02000503000000020004" pitchFamily="2" charset="0"/>
              </a:rPr>
              <a:t>Visual studio code </a:t>
            </a:r>
            <a:r>
              <a:rPr lang="ko-KR" altLang="en-US" dirty="0">
                <a:latin typeface="Helvetica Neue" panose="02000503000000020004" pitchFamily="2" charset="0"/>
              </a:rPr>
              <a:t>설치</a:t>
            </a:r>
            <a:endParaRPr lang="en-US" altLang="ko-KR" dirty="0">
              <a:latin typeface="Helvetica Neue" panose="02000503000000020004" pitchFamily="2" charset="0"/>
            </a:endParaRPr>
          </a:p>
          <a:p>
            <a:endParaRPr lang="en-US" altLang="ko-KR" dirty="0">
              <a:latin typeface="Helvetica Neue" panose="02000503000000020004" pitchFamily="2" charset="0"/>
            </a:endParaRPr>
          </a:p>
          <a:p>
            <a:r>
              <a:rPr lang="ko-KR" altLang="en-US" dirty="0">
                <a:latin typeface="Helvetica Neue" panose="02000503000000020004" pitchFamily="2" charset="0"/>
              </a:rPr>
              <a:t>연습문제 </a:t>
            </a:r>
            <a:endParaRPr lang="en-US" altLang="ko-KR" dirty="0">
              <a:latin typeface="Helvetica Neue" panose="02000503000000020004" pitchFamily="2" charset="0"/>
            </a:endParaRPr>
          </a:p>
          <a:p>
            <a:endParaRPr lang="en-US" altLang="ko-KR" dirty="0">
              <a:latin typeface="Helvetica Neue" panose="02000503000000020004" pitchFamily="2" charset="0"/>
            </a:endParaRPr>
          </a:p>
          <a:p>
            <a:r>
              <a:rPr lang="en-US" altLang="ko-KR" dirty="0">
                <a:latin typeface="Helvetica Neue" panose="02000503000000020004" pitchFamily="2" charset="0"/>
              </a:rPr>
              <a:t>Git push</a:t>
            </a:r>
          </a:p>
          <a:p>
            <a:endParaRPr lang="en" altLang="ko-KR" dirty="0">
              <a:effectLst/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7060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4E9896-7C78-2FF8-154F-FC94F42CBB73}"/>
              </a:ext>
            </a:extLst>
          </p:cNvPr>
          <p:cNvSpPr txBox="1"/>
          <p:nvPr/>
        </p:nvSpPr>
        <p:spPr>
          <a:xfrm>
            <a:off x="903889" y="806697"/>
            <a:ext cx="6400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Helvetica Neue" panose="02000503000000020004" pitchFamily="2" charset="0"/>
              </a:rPr>
              <a:t>복습</a:t>
            </a:r>
            <a:endParaRPr lang="en" altLang="ko-KR" dirty="0">
              <a:effectLst/>
              <a:latin typeface="Helvetica Neue" panose="02000503000000020004" pitchFamily="2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59E327E-17AD-A7A3-DC36-AD95FCE689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889" y="1373738"/>
            <a:ext cx="5969000" cy="15748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D4DC669-7375-06B0-A7BE-D13E683DF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839" y="3429000"/>
            <a:ext cx="62611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752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4E9896-7C78-2FF8-154F-FC94F42CBB73}"/>
              </a:ext>
            </a:extLst>
          </p:cNvPr>
          <p:cNvSpPr txBox="1"/>
          <p:nvPr/>
        </p:nvSpPr>
        <p:spPr>
          <a:xfrm>
            <a:off x="903889" y="806697"/>
            <a:ext cx="6400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Helvetica Neue" panose="02000503000000020004" pitchFamily="2" charset="0"/>
              </a:rPr>
              <a:t>복습</a:t>
            </a:r>
            <a:endParaRPr lang="en" altLang="ko-KR" dirty="0">
              <a:effectLst/>
              <a:latin typeface="Helvetica Neue" panose="02000503000000020004" pitchFamily="2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B9C27C6-91E7-F01A-159B-C726934C3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889" y="1400947"/>
            <a:ext cx="63119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181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1567</TotalTime>
  <Words>538</Words>
  <Application>Microsoft Macintosh PowerPoint</Application>
  <PresentationFormat>와이드스크린</PresentationFormat>
  <Paragraphs>133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맑은 고딕</vt:lpstr>
      <vt:lpstr>Apple SD Gothic Neo</vt:lpstr>
      <vt:lpstr>Arial</vt:lpstr>
      <vt:lpstr>Helvetica Neue</vt:lpstr>
      <vt:lpstr>roboto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3990</dc:creator>
  <cp:lastModifiedBy>3990</cp:lastModifiedBy>
  <cp:revision>3</cp:revision>
  <dcterms:created xsi:type="dcterms:W3CDTF">2023-04-02T23:48:15Z</dcterms:created>
  <dcterms:modified xsi:type="dcterms:W3CDTF">2023-04-04T01:57:35Z</dcterms:modified>
</cp:coreProperties>
</file>

<file path=docProps/thumbnail.jpeg>
</file>